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9"/>
  </p:notesMasterIdLst>
  <p:handoutMasterIdLst>
    <p:handoutMasterId r:id="rId30"/>
  </p:handoutMasterIdLst>
  <p:sldIdLst>
    <p:sldId id="270" r:id="rId3"/>
    <p:sldId id="282" r:id="rId4"/>
    <p:sldId id="311" r:id="rId5"/>
    <p:sldId id="345" r:id="rId6"/>
    <p:sldId id="370" r:id="rId7"/>
    <p:sldId id="371" r:id="rId8"/>
    <p:sldId id="372" r:id="rId9"/>
    <p:sldId id="373" r:id="rId10"/>
    <p:sldId id="374" r:id="rId11"/>
    <p:sldId id="362" r:id="rId12"/>
    <p:sldId id="386" r:id="rId13"/>
    <p:sldId id="365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58" r:id="rId24"/>
    <p:sldId id="357" r:id="rId25"/>
    <p:sldId id="384" r:id="rId26"/>
    <p:sldId id="355" r:id="rId27"/>
    <p:sldId id="385" r:id="rId28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71" autoAdjust="0"/>
  </p:normalViewPr>
  <p:slideViewPr>
    <p:cSldViewPr snapToGrid="0" snapToObjects="1">
      <p:cViewPr>
        <p:scale>
          <a:sx n="75" d="100"/>
          <a:sy n="75" d="100"/>
        </p:scale>
        <p:origin x="-990" y="-72"/>
      </p:cViewPr>
      <p:guideLst>
        <p:guide orient="horz" pos="21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B18C-1103-4D21-8ED8-ABA2A2EEE257}" type="datetimeFigureOut">
              <a:rPr lang="es-MX" smtClean="0"/>
              <a:t>24/07/2015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smtClean="0"/>
              <a:t>GM Multiva 2015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B8DC6-9DAD-458F-BFDB-11DBA0C54C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72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99905-27A4-44B4-B541-F15F92F191E5}" type="datetimeFigureOut">
              <a:rPr lang="es-MX" smtClean="0"/>
              <a:t>24/07/2015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A487-DEE8-48C0-BEA4-768131D056D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2169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A487-DEE8-48C0-BEA4-768131D056D6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16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412-A610-4EFB-9C86-E34F4D128EF2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9255-912A-45A3-B0A0-B3702BADE670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103F-169F-4C57-AF3F-BDE62C927538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s-ES_tradnl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0" y="6053222"/>
            <a:ext cx="9144000" cy="804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F3B2-7748-4B3E-8C57-4A31CF737385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669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B6F6-53D1-4DD8-9247-F63C4E7D1BCB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6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669E-F86B-4BCB-8DC3-BB0730B88CA3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346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C2-7236-40B2-8B07-BE77C54C0B1F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907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86-A681-4FC5-871F-E3D129EDD6EA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961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6D7D-796E-4349-8416-30148983B93F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645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2C02-6CE8-4F40-ADF9-4BB483EAE6A0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526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22A0-7CE3-4C02-825A-8B7263F7298A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5BC5-86AD-481E-9273-D818FDDF3B1A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04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E221-5664-4438-B72F-572AF63927F4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0790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519A-B0E1-4C47-8AD6-15DFDBBA51C1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9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655-5ED3-413C-BDF0-070D5C2E7A9B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3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697-1EEF-4A5D-AFFE-D57867513CA0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9496-B470-4FB4-BB79-2AD045067730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B7A1-080E-4E5B-8B17-F3CF3FBFD9A6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s-ES_tradnl" sz="3600" kern="1200" dirty="0">
                <a:solidFill>
                  <a:schemeClr val="tx2">
                    <a:lumMod val="75000"/>
                  </a:schemeClr>
                </a:solidFill>
                <a:latin typeface="Arial Unicode MS"/>
                <a:ea typeface="+mn-ea"/>
                <a:cs typeface="Arial Unicode MS"/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EB91-ADC6-4016-B73B-C7CE38AC45DB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597A-6DC6-449B-B898-79A6B3BED1F3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3D7-F911-4F93-ACF2-D8D02A81E26E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783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0936-B1AB-48BC-BB84-FD09239BB0C0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6077-2443-40A0-81DB-39699E9E4EFF}" type="datetime1">
              <a:rPr lang="es-ES_tradnl" smtClean="0"/>
              <a:t>24/07/2015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GM Multiva 2015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F7FD-2835-8347-873F-763C7ECCF7E2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00BB-061D-452B-B597-86887FE33B1F}" type="datetime1">
              <a:rPr lang="es-ES_tradnl" smtClean="0"/>
              <a:t>24/07/2015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GM Multiva 2015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E875-6D69-48D2-8845-F5583F01F5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623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hyperlink" Target="https://www.google.com.mx/url?sa=i&amp;rct=j&amp;q=&amp;esrc=s&amp;source=images&amp;cd=&amp;ved=0CAcQjRw&amp;url=https://www.linkedin.com/company/promotora-y-desarrolladora-mexicana-s.a.-de-c.v.&amp;ei=XM50VJHnF4fu8gWFjYDoCw&amp;bvm=bv.80185997,d.eXY&amp;psig=AFQjCNEeegqtSUKGIGWOHNTVkzSC8sy4Rw&amp;ust=1417027544491089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273" y="2281335"/>
            <a:ext cx="41962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3 Marcador de texto"/>
          <p:cNvSpPr>
            <a:spLocks noGrp="1"/>
          </p:cNvSpPr>
          <p:nvPr>
            <p:ph type="body" idx="1"/>
          </p:nvPr>
        </p:nvSpPr>
        <p:spPr>
          <a:xfrm>
            <a:off x="818866" y="4595626"/>
            <a:ext cx="7533564" cy="604173"/>
          </a:xfrm>
        </p:spPr>
        <p:txBody>
          <a:bodyPr>
            <a:normAutofit/>
          </a:bodyPr>
          <a:lstStyle/>
          <a:p>
            <a:pPr algn="ctr"/>
            <a:endParaRPr lang="es-MX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96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102281"/>
            <a:ext cx="851105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OPCIONES DE CONTRATACION </a:t>
            </a:r>
            <a:endParaRPr lang="es-MX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959623" y="1573100"/>
            <a:ext cx="5788909" cy="4077073"/>
          </a:xfrm>
        </p:spPr>
        <p:txBody>
          <a:bodyPr>
            <a:noAutofit/>
          </a:bodyPr>
          <a:lstStyle/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2" y="908717"/>
            <a:ext cx="8470900" cy="51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775604"/>
            <a:ext cx="27622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96998" y="4656892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4920946"/>
            <a:ext cx="1338262" cy="10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8" y="3855104"/>
            <a:ext cx="1384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8" y="4380467"/>
            <a:ext cx="1597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8" y="4146169"/>
            <a:ext cx="1292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4656892"/>
            <a:ext cx="13541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54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102281"/>
            <a:ext cx="8511050" cy="1143000"/>
          </a:xfrm>
        </p:spPr>
        <p:txBody>
          <a:bodyPr>
            <a:normAutofit/>
          </a:bodyPr>
          <a:lstStyle/>
          <a:p>
            <a:pPr algn="ctr"/>
            <a:endParaRPr lang="es-MX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959623" y="1573100"/>
            <a:ext cx="5788909" cy="4077073"/>
          </a:xfrm>
        </p:spPr>
        <p:txBody>
          <a:bodyPr>
            <a:noAutofit/>
          </a:bodyPr>
          <a:lstStyle/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296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2862" y="274638"/>
            <a:ext cx="7373937" cy="114300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Riesgos Deportivos</a:t>
            </a:r>
            <a:endParaRPr lang="es-MX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3013" y="1231902"/>
            <a:ext cx="6630987" cy="2160023"/>
          </a:xfrm>
        </p:spPr>
        <p:txBody>
          <a:bodyPr>
            <a:normAutofit fontScale="85000" lnSpcReduction="20000"/>
          </a:bodyPr>
          <a:lstStyle/>
          <a:p>
            <a:r>
              <a:rPr lang="es-MX" dirty="0">
                <a:solidFill>
                  <a:schemeClr val="tx2"/>
                </a:solidFill>
              </a:rPr>
              <a:t>Amparada la práctica amateur u ocasional excepto para box, lucha libre o grecorromana, alpinismo, paracaidismo, rafting, charrería, tauromaquia  y cualquier tipo de deporte aéreo o denominados “extremos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989482"/>
            <a:ext cx="24003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708920"/>
            <a:ext cx="21526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686228"/>
            <a:ext cx="3230563" cy="23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6" y="3671324"/>
            <a:ext cx="2267744" cy="24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637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Emergencia en el Extranjero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06" y="1253532"/>
            <a:ext cx="5114987" cy="95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96" y="2207927"/>
            <a:ext cx="5878959" cy="37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25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031" y="1222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Maternidad 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5136"/>
            <a:ext cx="6870700" cy="171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3" y="2820933"/>
            <a:ext cx="48768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794572" y="3580517"/>
            <a:ext cx="132508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50,000</a:t>
            </a:r>
            <a:endParaRPr lang="es-MX" dirty="0"/>
          </a:p>
        </p:txBody>
      </p:sp>
      <p:sp>
        <p:nvSpPr>
          <p:cNvPr id="9" name="8 Elipse"/>
          <p:cNvSpPr/>
          <p:nvPr/>
        </p:nvSpPr>
        <p:spPr>
          <a:xfrm>
            <a:off x="2368417" y="3533899"/>
            <a:ext cx="1368152" cy="52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40,000</a:t>
            </a:r>
            <a:endParaRPr lang="es-MX" dirty="0"/>
          </a:p>
        </p:txBody>
      </p:sp>
      <p:sp>
        <p:nvSpPr>
          <p:cNvPr id="10" name="9 Elipse"/>
          <p:cNvSpPr/>
          <p:nvPr/>
        </p:nvSpPr>
        <p:spPr>
          <a:xfrm>
            <a:off x="4057128" y="3600093"/>
            <a:ext cx="1319465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30,000</a:t>
            </a:r>
            <a:endParaRPr lang="es-MX" dirty="0"/>
          </a:p>
        </p:txBody>
      </p:sp>
      <p:pic>
        <p:nvPicPr>
          <p:cNvPr id="11" name="7 Imagen" descr="pediatr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28" y="970836"/>
            <a:ext cx="2184672" cy="328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85432"/>
              </p:ext>
            </p:extLst>
          </p:nvPr>
        </p:nvGraphicFramePr>
        <p:xfrm>
          <a:off x="395031" y="4347567"/>
          <a:ext cx="7786687" cy="173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37"/>
                <a:gridCol w="4857750"/>
              </a:tblGrid>
              <a:tr h="975894"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Gastos cubiertos derivados de las siguientes</a:t>
                      </a:r>
                    </a:p>
                    <a:p>
                      <a:pPr algn="ctr"/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complicaciones del embarazo</a:t>
                      </a:r>
                      <a:endParaRPr lang="es-MX" sz="1400" kern="1200" baseline="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 período de espera de </a:t>
                      </a:r>
                      <a:r>
                        <a:rPr lang="es-MX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 Meses</a:t>
                      </a:r>
                      <a:r>
                        <a:rPr lang="es-MX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just"/>
                      <a:r>
                        <a:rPr lang="es-MX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Embarazo extrauterino, embarazo molar,</a:t>
                      </a:r>
                    </a:p>
                    <a:p>
                      <a:pPr algn="just"/>
                      <a:r>
                        <a:rPr lang="es-MX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aborto espontáneo no provocado, </a:t>
                      </a:r>
                      <a:r>
                        <a:rPr lang="es-MX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preclampsia</a:t>
                      </a:r>
                      <a:r>
                        <a:rPr lang="es-MX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eclampsia, toxicosis gravídica, óbito.</a:t>
                      </a:r>
                    </a:p>
                  </a:txBody>
                  <a:tcPr marL="91439" marR="91439" marT="45745" marB="4574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2418">
                <a:tc v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/>
                        <a:t>Con </a:t>
                      </a:r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período</a:t>
                      </a:r>
                      <a:r>
                        <a:rPr lang="es-MX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espera de </a:t>
                      </a:r>
                      <a:r>
                        <a:rPr lang="es-MX" sz="16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meses</a:t>
                      </a:r>
                      <a:r>
                        <a:rPr lang="es-MX" sz="1400" baseline="0" dirty="0" smtClean="0"/>
                        <a:t>:</a:t>
                      </a:r>
                    </a:p>
                    <a:p>
                      <a:pPr algn="just"/>
                      <a:r>
                        <a:rPr lang="es-MX" sz="1400" baseline="0" dirty="0" smtClean="0"/>
                        <a:t>Fiebre puerperal, placenta acreta, placenta previa, atonía uterina.</a:t>
                      </a:r>
                      <a:endParaRPr lang="es-MX" sz="1400" dirty="0"/>
                    </a:p>
                  </a:txBody>
                  <a:tcPr marL="91439" marR="91439" marT="45745" marB="45745"/>
                </a:tc>
              </a:tr>
            </a:tbl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199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Padecimientos Congénitos</a:t>
            </a:r>
            <a:br>
              <a:rPr lang="es-MX" dirty="0" smtClean="0">
                <a:solidFill>
                  <a:schemeClr val="tx2"/>
                </a:solidFill>
              </a:rPr>
            </a:b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1201736"/>
            <a:ext cx="6096992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dirty="0">
                <a:solidFill>
                  <a:srgbClr val="003768"/>
                </a:solidFill>
                <a:latin typeface="Calibri" pitchFamily="34" charset="0"/>
              </a:rPr>
              <a:t>Cubiertos </a:t>
            </a: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desde el primer día de nacidos </a:t>
            </a:r>
            <a:r>
              <a:rPr lang="es-MX" sz="1800" dirty="0">
                <a:solidFill>
                  <a:srgbClr val="003768"/>
                </a:solidFill>
                <a:latin typeface="Calibri" pitchFamily="34" charset="0"/>
              </a:rPr>
              <a:t>los tratamientos médicos y quirúrgicos por los padecimientos congénitos y enfermedades ocurridas al nacimiento, </a:t>
            </a:r>
            <a:r>
              <a:rPr lang="es-MX" sz="1800" b="1" dirty="0">
                <a:solidFill>
                  <a:srgbClr val="FF0000"/>
                </a:solidFill>
                <a:latin typeface="Calibri" pitchFamily="34" charset="0"/>
              </a:rPr>
              <a:t>así como alteraciones clínicas por </a:t>
            </a:r>
            <a:r>
              <a:rPr lang="es-MX" sz="1800" b="1" dirty="0" err="1">
                <a:solidFill>
                  <a:srgbClr val="FF0000"/>
                </a:solidFill>
                <a:latin typeface="Calibri" pitchFamily="34" charset="0"/>
              </a:rPr>
              <a:t>prematurez</a:t>
            </a:r>
            <a:r>
              <a:rPr lang="es-MX" sz="1800" dirty="0">
                <a:solidFill>
                  <a:srgbClr val="003768"/>
                </a:solidFill>
                <a:latin typeface="Calibri" pitchFamily="34" charset="0"/>
              </a:rPr>
              <a:t> únicamente cuando la madre tenga </a:t>
            </a: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10 meses de cobertura continuos </a:t>
            </a:r>
            <a:r>
              <a:rPr lang="es-MX" sz="1800" dirty="0">
                <a:solidFill>
                  <a:srgbClr val="003768"/>
                </a:solidFill>
                <a:latin typeface="Calibri" pitchFamily="34" charset="0"/>
              </a:rPr>
              <a:t>en esta póliza sin reconocimiento de antigüedad y siempre y cuando se haya notificado a la compañía a más tardar a los </a:t>
            </a: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30 días de ocurrido el nacimiento.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s-MX" sz="1800" dirty="0">
              <a:solidFill>
                <a:srgbClr val="003768"/>
              </a:solidFill>
              <a:latin typeface="Calibri" pitchFamily="34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dirty="0">
                <a:solidFill>
                  <a:srgbClr val="003768"/>
                </a:solidFill>
                <a:latin typeface="Calibri" pitchFamily="34" charset="0"/>
              </a:rPr>
              <a:t>Se cubren padecimientos congénitos de </a:t>
            </a: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nacidos fuera de la vigencia y para los nacidos sin haber cumplido el período de espera de 10 meses, siempre y cuando cumplan con:</a:t>
            </a: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No se hayan presentado síntomas y/o signos, ni realizado diagnóstico médico</a:t>
            </a: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No hayan erogado gastos  por dichos padecimientos a la fecha de inicio de cobertura del asegurado</a:t>
            </a:r>
            <a:endParaRPr lang="es-MX" sz="1800" dirty="0">
              <a:solidFill>
                <a:srgbClr val="003768"/>
              </a:solidFill>
              <a:latin typeface="Calibri" pitchFamily="34" charset="0"/>
            </a:endParaRP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El padecimiento haya sido desapercibido</a:t>
            </a:r>
          </a:p>
          <a:p>
            <a:pPr marL="285750" lvl="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MX" sz="1800" b="1" dirty="0">
                <a:solidFill>
                  <a:srgbClr val="003768"/>
                </a:solidFill>
                <a:latin typeface="Calibri" pitchFamily="34" charset="0"/>
              </a:rPr>
              <a:t>No haya sido conocido por la evolución natural de la enfermedad</a:t>
            </a:r>
          </a:p>
          <a:p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2" y="1290636"/>
            <a:ext cx="2701926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41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0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Periodos de Espera 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76" y="1074738"/>
            <a:ext cx="4908834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4738"/>
            <a:ext cx="324008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27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Nariz y senos paranasales</a:t>
            </a:r>
            <a:b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(Accidente y Enfermedad)</a:t>
            </a:r>
            <a:endParaRPr lang="es-MX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31" y="1616149"/>
            <a:ext cx="5553937" cy="32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3" y="1417638"/>
            <a:ext cx="2284627" cy="34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3" y="4993113"/>
            <a:ext cx="8315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561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Coberturas Opcionales con costo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56" y="1270000"/>
            <a:ext cx="6535244" cy="478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" y="1679476"/>
            <a:ext cx="66729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04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Coberturas Opcionales con costo</a:t>
            </a:r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90746"/>
            <a:ext cx="7964976" cy="47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1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000" y="12949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  <a:latin typeface="Arial Unicode MS"/>
                <a:ea typeface="+mn-ea"/>
                <a:cs typeface="Arial Unicode MS"/>
              </a:rPr>
              <a:t>Una Historia de Éxito</a:t>
            </a:r>
            <a:endParaRPr lang="es-MX" sz="3200" dirty="0">
              <a:solidFill>
                <a:schemeClr val="tx2">
                  <a:lumMod val="75000"/>
                </a:schemeClr>
              </a:solidFill>
              <a:latin typeface="Arial Unicode MS"/>
              <a:ea typeface="+mn-ea"/>
              <a:cs typeface="Arial Unicode MS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1635187" cy="420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3252486" y="1449725"/>
            <a:ext cx="543431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Multiva, es una compañía </a:t>
            </a:r>
            <a:r>
              <a:rPr lang="es-MX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multiramo</a:t>
            </a: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casi 75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 en el Mercado Asegurador Mexicano. </a:t>
            </a:r>
            <a:endParaRPr lang="es-MX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 como La Peninsular Compañía de Seguros en Yucatán.</a:t>
            </a:r>
          </a:p>
          <a:p>
            <a:pPr algn="just"/>
            <a:endParaRPr lang="es-MX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tiempo integra servicios y productos.</a:t>
            </a:r>
          </a:p>
          <a:p>
            <a:pPr algn="just"/>
            <a:endParaRPr lang="es-MX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año 2006 </a:t>
            </a: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integra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Grupo Financiero Multiva y con ello a uno de los Grupos Empresariales más importantes y </a:t>
            </a: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sólidos en  México el </a:t>
            </a:r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EMPRESARIAL </a:t>
            </a:r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ANGELES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53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Coberturas Opcionales </a:t>
            </a:r>
            <a:r>
              <a:rPr lang="es-MX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costo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97000" y="1600200"/>
            <a:ext cx="7289800" cy="4525963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GRAVES EN EL EXTRANJERO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s-MX" sz="1800" dirty="0">
                <a:solidFill>
                  <a:srgbClr val="003768"/>
                </a:solidFill>
              </a:rPr>
              <a:t>INFARTO DEL MIOCARDIO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s-MX" sz="1800" dirty="0">
                <a:solidFill>
                  <a:srgbClr val="003768"/>
                </a:solidFill>
              </a:rPr>
              <a:t>CIRUGIA CORONARIA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s-MX" sz="1800" dirty="0">
                <a:solidFill>
                  <a:srgbClr val="003768"/>
                </a:solidFill>
              </a:rPr>
              <a:t>INFARTO Y/O HEMORRAGIA CEREBRAL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s-MX" sz="1800" dirty="0">
                <a:solidFill>
                  <a:srgbClr val="003768"/>
                </a:solidFill>
              </a:rPr>
              <a:t>NEOPLASIA MALIGNA (CANCER)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s-MX" sz="1800" dirty="0">
                <a:solidFill>
                  <a:srgbClr val="003768"/>
                </a:solidFill>
              </a:rPr>
              <a:t>INSUFICIENCIA RENAL CRONICA TERMINAL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s-MX" sz="1800" dirty="0">
                <a:solidFill>
                  <a:srgbClr val="003768"/>
                </a:solidFill>
              </a:rPr>
              <a:t>PARALISIS DE EXTREMIDADES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s-MX" sz="1800" dirty="0">
                <a:solidFill>
                  <a:srgbClr val="003768"/>
                </a:solidFill>
              </a:rPr>
              <a:t>TRANSPLANTE DE ORGANO VITAL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s-MX" sz="1800" dirty="0">
                <a:solidFill>
                  <a:srgbClr val="003768"/>
                </a:solidFill>
              </a:rPr>
              <a:t>MONTO MAXIMO PARA ESTA COBERTURA $ 1,000,000 USD O SUMA ASEGURADA CONTRATADA (LO QUE SEA MENOR)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s-MX" sz="1800" dirty="0">
                <a:solidFill>
                  <a:srgbClr val="003768"/>
                </a:solidFill>
              </a:rPr>
              <a:t>APLICA DEDUCIBLE Y COASEGURO DEL PLAN BASICO, SIN TOPE DE COASEGURO</a:t>
            </a:r>
          </a:p>
          <a:p>
            <a:endParaRPr lang="es-MX" sz="1800" dirty="0">
              <a:solidFill>
                <a:schemeClr val="tx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280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BENEFICIOS EN HOSPITALES ANGELES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0276"/>
            <a:ext cx="8229600" cy="51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96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4000" y="889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Hospitales en Convenio </a:t>
            </a:r>
            <a:r>
              <a:rPr lang="es-MX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Mty</a:t>
            </a:r>
            <a:endParaRPr lang="es-MX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96036" y="1231901"/>
            <a:ext cx="8052497" cy="4472864"/>
          </a:xfrm>
        </p:spPr>
        <p:txBody>
          <a:bodyPr>
            <a:normAutofit/>
          </a:bodyPr>
          <a:lstStyle/>
          <a:p>
            <a:endParaRPr lang="es-MX" sz="2000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3690"/>
            <a:ext cx="8494533" cy="499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33" y="1585913"/>
            <a:ext cx="30480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88106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SERVICIOS INTEGRADOS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712" y="749300"/>
            <a:ext cx="7747000" cy="3340100"/>
          </a:xfrm>
        </p:spPr>
        <p:txBody>
          <a:bodyPr>
            <a:normAutofit lnSpcReduction="10000"/>
          </a:bodyPr>
          <a:lstStyle/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s-MX" sz="1800" b="1" dirty="0">
              <a:solidFill>
                <a:srgbClr val="003768"/>
              </a:solidFill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b="1" dirty="0">
                <a:solidFill>
                  <a:srgbClr val="003768"/>
                </a:solidFill>
              </a:rPr>
              <a:t>Asistencia Médica</a:t>
            </a:r>
            <a:r>
              <a:rPr lang="es-MX" sz="1800" dirty="0">
                <a:solidFill>
                  <a:srgbClr val="003768"/>
                </a:solidFill>
              </a:rPr>
              <a:t>: Asesoría, Ambulancia, Medico a dom. Asistencia Nutricional, acceso a red dental, acceso a red visual, etc.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b="1" dirty="0">
                <a:solidFill>
                  <a:srgbClr val="003768"/>
                </a:solidFill>
              </a:rPr>
              <a:t>Asistencia Funeraria</a:t>
            </a:r>
            <a:r>
              <a:rPr lang="es-MX" sz="1800" dirty="0">
                <a:solidFill>
                  <a:srgbClr val="003768"/>
                </a:solidFill>
              </a:rPr>
              <a:t>: Descuento de $10,000 para servicios funerarios (titular, red funerarios </a:t>
            </a:r>
            <a:r>
              <a:rPr lang="es-MX" sz="1800" dirty="0" err="1">
                <a:solidFill>
                  <a:srgbClr val="003768"/>
                </a:solidFill>
              </a:rPr>
              <a:t>temelemedic</a:t>
            </a:r>
            <a:r>
              <a:rPr lang="es-MX" sz="1800" dirty="0">
                <a:solidFill>
                  <a:srgbClr val="003768"/>
                </a:solidFill>
              </a:rPr>
              <a:t>).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b="1" dirty="0">
                <a:solidFill>
                  <a:srgbClr val="003768"/>
                </a:solidFill>
              </a:rPr>
              <a:t>Análisis de Laboratorio</a:t>
            </a:r>
            <a:r>
              <a:rPr lang="es-MX" sz="1800" dirty="0">
                <a:solidFill>
                  <a:srgbClr val="003768"/>
                </a:solidFill>
              </a:rPr>
              <a:t>: Descuentos de 10% a 35% en </a:t>
            </a:r>
            <a:r>
              <a:rPr lang="es-MX" sz="1800" dirty="0" err="1">
                <a:solidFill>
                  <a:srgbClr val="003768"/>
                </a:solidFill>
              </a:rPr>
              <a:t>lab</a:t>
            </a:r>
            <a:r>
              <a:rPr lang="es-MX" sz="1800" dirty="0">
                <a:solidFill>
                  <a:srgbClr val="003768"/>
                </a:solidFill>
              </a:rPr>
              <a:t> y clínicas afiliadas a red.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b="1" dirty="0">
                <a:solidFill>
                  <a:srgbClr val="003768"/>
                </a:solidFill>
              </a:rPr>
              <a:t>Asistencia en Viajes</a:t>
            </a:r>
            <a:r>
              <a:rPr lang="es-MX" sz="1800" dirty="0">
                <a:solidFill>
                  <a:srgbClr val="003768"/>
                </a:solidFill>
              </a:rPr>
              <a:t>: Emergencias Médicas y Asistencias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b="1" dirty="0">
                <a:solidFill>
                  <a:srgbClr val="003768"/>
                </a:solidFill>
              </a:rPr>
              <a:t>Cobertura Dental </a:t>
            </a:r>
            <a:endParaRPr lang="es-MX" sz="1800" b="1" dirty="0" smtClean="0">
              <a:solidFill>
                <a:srgbClr val="003768"/>
              </a:solidFill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b="1" dirty="0" smtClean="0">
                <a:solidFill>
                  <a:srgbClr val="003768"/>
                </a:solidFill>
              </a:rPr>
              <a:t>Plan Preciso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dirty="0" smtClean="0">
                <a:solidFill>
                  <a:srgbClr val="003768"/>
                </a:solidFill>
              </a:rPr>
              <a:t>Limite Anual por persona $120,000.00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MX" sz="1800" dirty="0" smtClean="0">
                <a:solidFill>
                  <a:srgbClr val="003768"/>
                </a:solidFill>
              </a:rPr>
              <a:t>Copagos en Red Cerrada 20%</a:t>
            </a:r>
            <a:endParaRPr lang="es-MX" sz="1800" dirty="0">
              <a:solidFill>
                <a:srgbClr val="003768"/>
              </a:solidFill>
            </a:endParaRPr>
          </a:p>
          <a:p>
            <a:pPr marL="1828800" lvl="4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s-MX" sz="800" dirty="0">
              <a:solidFill>
                <a:srgbClr val="003768"/>
              </a:solidFill>
              <a:latin typeface="Arial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s-MX" sz="2200" dirty="0">
              <a:solidFill>
                <a:srgbClr val="003768">
                  <a:lumMod val="75000"/>
                </a:srgbClr>
              </a:solidFill>
              <a:latin typeface="Arial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s-MX" sz="2400" dirty="0">
              <a:solidFill>
                <a:srgbClr val="003768">
                  <a:lumMod val="75000"/>
                </a:srgbClr>
              </a:solidFill>
              <a:latin typeface="Arial" charset="0"/>
            </a:endParaRPr>
          </a:p>
          <a:p>
            <a:endParaRPr lang="es-MX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3759200"/>
            <a:ext cx="75660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06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ACTUALIZACIONES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Atención </a:t>
            </a:r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 siniestros en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pago directo 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 través de AREA DE ASEGURADORAS de HAVO (</a:t>
            </a:r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Sale Sinergia 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Médica de </a:t>
            </a:r>
            <a:r>
              <a:rPr lang="es-MX" sz="2400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Hosp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Angeles Valle Oriente)</a:t>
            </a:r>
            <a:endParaRPr lang="es-MX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s-MX" sz="24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Área </a:t>
            </a:r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 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aseguradoras en HAVO </a:t>
            </a:r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disponible :</a:t>
            </a:r>
          </a:p>
          <a:p>
            <a:pPr lvl="1"/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Lunes a Viernes	9:00 AM – 6:00 PM</a:t>
            </a:r>
          </a:p>
          <a:p>
            <a:pPr lvl="1"/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Sábados		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9:00 </a:t>
            </a:r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AM – 5:00 PM</a:t>
            </a:r>
          </a:p>
          <a:p>
            <a:pPr lvl="1"/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Domingos		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9:00 </a:t>
            </a:r>
            <a:r>
              <a:rPr lang="es-MX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AM – 4:00 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PM</a:t>
            </a:r>
          </a:p>
          <a:p>
            <a:pPr lvl="1"/>
            <a:endParaRPr lang="es-MX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Siniestros rechazados por Seguros </a:t>
            </a:r>
            <a:r>
              <a:rPr lang="es-MX" sz="2400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Multiva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HAVO otorgará 20% de descuento al asegurado</a:t>
            </a:r>
            <a:endParaRPr lang="es-MX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s-MX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88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NUESTRAS OFICINAS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69201" y="1695446"/>
            <a:ext cx="4357784" cy="502602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MEXICO, DF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MONTERREY, NL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MERIDA, YUC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CANCUN, Q ROO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CAMPECHE, CAMP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GUADALJARA, JAL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PUEBLA, PUE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LEON, GTO</a:t>
            </a:r>
          </a:p>
          <a:p>
            <a:pPr>
              <a:defRPr/>
            </a:pPr>
            <a:r>
              <a:rPr lang="es-MX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QUERETARO, QRO</a:t>
            </a:r>
            <a:endParaRPr lang="es-MX" sz="1800" b="1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839745"/>
            <a:ext cx="3354388" cy="285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64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97385" y="25558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Gracias </a:t>
            </a:r>
            <a:endParaRPr lang="es-MX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55201" y="5489577"/>
            <a:ext cx="2231599" cy="428624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s-MX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Totales …….</a:t>
            </a:r>
            <a:endParaRPr lang="es-MX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923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152033" y="3277211"/>
            <a:ext cx="45719" cy="26054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1" name="20 Título"/>
          <p:cNvSpPr>
            <a:spLocks noGrp="1"/>
          </p:cNvSpPr>
          <p:nvPr>
            <p:ph type="title"/>
          </p:nvPr>
        </p:nvSpPr>
        <p:spPr>
          <a:xfrm>
            <a:off x="304141" y="165309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GEA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Grupo Empresarial Ángeles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7" name="24 Imagen" descr="excelsior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9165" y="4745270"/>
            <a:ext cx="1229439" cy="2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321" y="3426324"/>
            <a:ext cx="1237196" cy="3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735" y="3327206"/>
            <a:ext cx="1490687" cy="11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6023" y="3800748"/>
            <a:ext cx="1072494" cy="8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5535" y="3661177"/>
            <a:ext cx="1464796" cy="3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32" y="5077882"/>
            <a:ext cx="702222" cy="80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riángulo isósceles"/>
          <p:cNvSpPr/>
          <p:nvPr/>
        </p:nvSpPr>
        <p:spPr>
          <a:xfrm>
            <a:off x="317134" y="1010093"/>
            <a:ext cx="8494540" cy="139001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9121" y="1486176"/>
            <a:ext cx="6946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</a:t>
            </a:r>
            <a:endParaRPr lang="es-MX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034" y="5887238"/>
            <a:ext cx="8872998" cy="968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74" y="3363551"/>
            <a:ext cx="834453" cy="8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49 Rectángulo"/>
          <p:cNvSpPr/>
          <p:nvPr/>
        </p:nvSpPr>
        <p:spPr>
          <a:xfrm>
            <a:off x="9002173" y="3326016"/>
            <a:ext cx="45719" cy="26199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52033" y="2736831"/>
            <a:ext cx="1587867" cy="607219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</a:rPr>
              <a:t>Turismo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TERUUEhQRFhAWGBsaFBgWGR0bHRgaJhYaHCAfFh8ZHiggHiYxHhYUITohJSkrOjEuFx8zODMsNygtLisBCgoKDgwNGw8PGjQlHyU3Nzc3OCw0NC8yNzc3Nzc3Nzg3NCwsNCw3NzQ3LDc3NywrNyssNyw0NDYsNDEsLy8rLP/AABEIADYAXgMBIgACEQEDEQH/xAAbAAEAAgMBAQAAAAAAAAAAAAAABQYDBAcCAf/EADQQAAEDAgMGAgkEAwAAAAAAAAEAAgMEEQUSIQYTMUFRYSJxBxQjMjOBkaHRUnKxwUKSov/EABkBAQACAwAAAAAAAAAAAAAAAAABBAIDBf/EACkRAAIBAwIDCAMAAAAAAAAAAAABAgMRMQQhBRIiEyNBUWFx0fAUMrH/2gAMAwEAAhEDEQA/AO4IiIAiIgCIiAIiIAovHcahpYy+Q/taOLj2WhtTtVFStyjxTEeFo5d3dFSIsBr8QDqh5A09mHaZuzRyHda5zttHJ0dLolJdrXfLD++x0bZ3GGVUIkbob2cOhUouT7FYk+kqjDMCxrzlIdydyK6uCppz5lua9dpvx6to/q917H1Fjlma33iB5my8mqj/AFM14ahZlG5mRYnVDAQC5ovwuRr5J6wy9szb9Li6E3MqLE6oYDYuaD0uLr6ZmgXuMvW+iC57JVJ2v22bFeKnIdLwLuIb+Stv0gVU7af2LwNbSAe9btzXJiDx17qvWqOOyO5wnh9Ov3tR3S8PkuWyODxSh9ZVuJY0knNzI5n8Ky1+0GfD5Z6bw7twDdOQe3l0IuoHEvY4NGz/AClIJ8ib/wABfMAGbB6tvTMfoAf6RO3SvI2Vqfbd9LCmkl4WN2syYlRGVjQKqLpx05fNT2xOM+sU4zfFj8L/AMqkejh04qfA0uhItKeQ6Hz7LpeG4TDCXmJoaXm7u5WVO76itxCMKPNQylvH080QW2EWaalG5bN4n+BxAB8HU6Kt0+Cztnkaaanldu8zYnuNowXGzWGy6XJAwua4tBc33SeI8kEDMxflGcixdzt0VlTsrHElTu7nNtlqamlppnVDmvcyJm7dIbFrN3mBbc3FnXF+ywUkMJw+smnyipYwlsh0eHiIFuXnfNb6roMuz9G7KXU8Jye5dg8Ot9PmqtitLB60X+xEgcDd0IOXoc1uX9LJSuzBwsiNweKaSKaWaOmMwMm8c5x3rCGkWaOA0tZaGIyE0BpCTaBm+P7LN3f/AE8/6KXdunP3kmR01gc+4seHM2vwP8qRjmhbcSujeCAHhsXvRgGzXfOyyuYqN9jX2YaS580jKUkSy7yRziZW2e4WsdBYAadFC7YNzNhMMZbBO7MOrnk21+R081dKSHDqmUuEEZmtcudHYkcLkkaraxfBRK+nINmwyBxbyIHDTzt91XrLnOnw+utPJSf3YpPpJeGCngHBjL/YD8rf9HdEZKSdjw4RyEgHqC2xspKr2V9ZrHTT/BbYMb+q3XtdWuGJrWhrQA0aADgFqjDrcmXK2titJGhDOW/XJrYZh0UDAyNoDR9/NbiIt2DlNuTuwiIhAULU4EXSF+9kAJvl0sNQdPpb5oilO2CGk8mN2APt8eXhbl9eHFTEcDbAEA97BEUNsKKRkawDgAvSIhIREQBERAf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258763"/>
            <a:ext cx="952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4" descr="data:image/jpeg;base64,/9j/4AAQSkZJRgABAQAAAQABAAD/2wCEAAkGBxATERUUEhQRFhAWGBsaFBgWGR0bHRgaJhYaHCAfFh8ZHiggHiYxHhYUITohJSkrOjEuFx8zODMsNygtLisBCgoKDgwNGw8PGjQlHyU3Nzc3OCw0NC8yNzc3Nzc3Nzg3NCwsNCw3NzQ3LDc3NywrNyssNyw0NDYsNDEsLy8rLP/AABEIADYAXgMBIgACEQEDEQH/xAAbAAEAAgMBAQAAAAAAAAAAAAAABQYDBAcCAf/EADQQAAEDAgMGAgkEAwAAAAAAAAEAAgMEEQUSIQYTMUFRYSJxBxQjMjOBkaHRUnKxwUKSov/EABkBAQACAwAAAAAAAAAAAAAAAAABBAIDBf/EACkRAAIBAwIDCAMAAAAAAAAAAAABAgMRMQQhBRIiEyNBUWFx0fAUMrH/2gAMAwEAAhEDEQA/AO4IiIAiIgCIiAIiIAovHcahpYy+Q/taOLj2WhtTtVFStyjxTEeFo5d3dFSIsBr8QDqh5A09mHaZuzRyHda5zttHJ0dLolJdrXfLD++x0bZ3GGVUIkbob2cOhUouT7FYk+kqjDMCxrzlIdydyK6uCppz5lua9dpvx6to/q917H1Fjlma33iB5my8mqj/AFM14ahZlG5mRYnVDAQC5ovwuRr5J6wy9szb9Li6E3MqLE6oYDYuaD0uLr6ZmgXuMvW+iC57JVJ2v22bFeKnIdLwLuIb+Stv0gVU7af2LwNbSAe9btzXJiDx17qvWqOOyO5wnh9Ov3tR3S8PkuWyODxSh9ZVuJY0knNzI5n8Ky1+0GfD5Z6bw7twDdOQe3l0IuoHEvY4NGz/AClIJ8ib/wABfMAGbB6tvTMfoAf6RO3SvI2Vqfbd9LCmkl4WN2syYlRGVjQKqLpx05fNT2xOM+sU4zfFj8L/AMqkejh04qfA0uhItKeQ6Hz7LpeG4TDCXmJoaXm7u5WVO76itxCMKPNQylvH080QW2EWaalG5bN4n+BxAB8HU6Kt0+Cztnkaaanldu8zYnuNowXGzWGy6XJAwua4tBc33SeI8kEDMxflGcixdzt0VlTsrHElTu7nNtlqamlppnVDmvcyJm7dIbFrN3mBbc3FnXF+ywUkMJw+smnyipYwlsh0eHiIFuXnfNb6roMuz9G7KXU8Jye5dg8Ot9PmqtitLB60X+xEgcDd0IOXoc1uX9LJSuzBwsiNweKaSKaWaOmMwMm8c5x3rCGkWaOA0tZaGIyE0BpCTaBm+P7LN3f/AE8/6KXdunP3kmR01gc+4seHM2vwP8qRjmhbcSujeCAHhsXvRgGzXfOyyuYqN9jX2YaS580jKUkSy7yRziZW2e4WsdBYAadFC7YNzNhMMZbBO7MOrnk21+R081dKSHDqmUuEEZmtcudHYkcLkkaraxfBRK+nINmwyBxbyIHDTzt91XrLnOnw+utPJSf3YpPpJeGCngHBjL/YD8rf9HdEZKSdjw4RyEgHqC2xspKr2V9ZrHTT/BbYMb+q3XtdWuGJrWhrQA0aADgFqjDrcmXK2titJGhDOW/XJrYZh0UDAyNoDR9/NbiIt2DlNuTuwiIhAULU4EXSF+9kAJvl0sNQdPpb5oilO2CGk8mN2APt8eXhbl9eHFTEcDbAEA97BEUNsKKRkawDgAvSIhIREQBERAf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206375" y="-106363"/>
            <a:ext cx="952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9" y="3448438"/>
            <a:ext cx="1128371" cy="648213"/>
          </a:xfrm>
          <a:prstGeom prst="rect">
            <a:avLst/>
          </a:prstGeom>
        </p:spPr>
      </p:pic>
      <p:sp>
        <p:nvSpPr>
          <p:cNvPr id="23" name="22 Rectángulo redondeado"/>
          <p:cNvSpPr/>
          <p:nvPr/>
        </p:nvSpPr>
        <p:spPr>
          <a:xfrm>
            <a:off x="1942774" y="2736831"/>
            <a:ext cx="1587867" cy="607219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</a:rPr>
              <a:t>Salud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811285" y="2735446"/>
            <a:ext cx="1587867" cy="607219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</a:rPr>
              <a:t>Comunicación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688750" y="2730205"/>
            <a:ext cx="1587867" cy="607219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</a:rPr>
              <a:t>Construcción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7460025" y="2718796"/>
            <a:ext cx="1587867" cy="607219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</a:rPr>
              <a:t>Finanzas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74" y="4376688"/>
            <a:ext cx="96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dcolon\AppData\Local\Temp\wz981a\logosDavid\QuintaRea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56" y="4500289"/>
            <a:ext cx="1270688" cy="126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85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102281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" y="1456531"/>
            <a:ext cx="6350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364088" y="1484784"/>
            <a:ext cx="15121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indent="-88900">
              <a:spcBef>
                <a:spcPct val="20000"/>
              </a:spcBef>
              <a:defRPr/>
            </a:pPr>
            <a:r>
              <a:rPr lang="es-MX" sz="1400" b="1" dirty="0" smtClean="0">
                <a:solidFill>
                  <a:srgbClr val="003768"/>
                </a:solidFill>
              </a:rPr>
              <a:t>Distrito Federal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Pedregal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Lomas 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Metropolitano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México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Roma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Clínica Londres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err="1" smtClean="0">
                <a:solidFill>
                  <a:srgbClr val="003768"/>
                </a:solidFill>
              </a:rPr>
              <a:t>Mocel</a:t>
            </a:r>
            <a:endParaRPr lang="es-MX" sz="1400" dirty="0" smtClean="0">
              <a:solidFill>
                <a:srgbClr val="003768"/>
              </a:solidFill>
            </a:endParaRP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err="1" smtClean="0">
                <a:solidFill>
                  <a:srgbClr val="003768"/>
                </a:solidFill>
              </a:rPr>
              <a:t>Lindavista</a:t>
            </a:r>
            <a:r>
              <a:rPr lang="es-MX" sz="1400" dirty="0" smtClean="0">
                <a:solidFill>
                  <a:srgbClr val="003768"/>
                </a:solidFill>
              </a:rPr>
              <a:t> </a:t>
            </a:r>
            <a:endParaRPr lang="es-MX" dirty="0" smtClean="0">
              <a:solidFill>
                <a:srgbClr val="003768"/>
              </a:solidFill>
            </a:endParaRPr>
          </a:p>
          <a:p>
            <a:pPr marL="88900" indent="-88900" algn="ctr">
              <a:spcBef>
                <a:spcPct val="20000"/>
              </a:spcBef>
              <a:defRPr/>
            </a:pPr>
            <a:endParaRPr lang="es-MX" dirty="0">
              <a:solidFill>
                <a:srgbClr val="003768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911753" y="1484784"/>
            <a:ext cx="22322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indent="-88900">
              <a:spcBef>
                <a:spcPct val="20000"/>
              </a:spcBef>
              <a:defRPr/>
            </a:pPr>
            <a:r>
              <a:rPr lang="es-MX" sz="1400" b="1" dirty="0" smtClean="0">
                <a:solidFill>
                  <a:srgbClr val="003768"/>
                </a:solidFill>
              </a:rPr>
              <a:t>Interior de la República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Guadalajara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Querétaro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Puebla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San Luis Potosí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León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Monterrey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Tijuana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Torreón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err="1" smtClean="0">
                <a:solidFill>
                  <a:srgbClr val="003768"/>
                </a:solidFill>
              </a:rPr>
              <a:t>Cd.Juárez</a:t>
            </a:r>
            <a:endParaRPr lang="es-MX" sz="1400" dirty="0" smtClean="0">
              <a:solidFill>
                <a:srgbClr val="003768"/>
              </a:solidFill>
            </a:endParaRP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Culiacán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Villahermosa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Tampico </a:t>
            </a:r>
          </a:p>
          <a:p>
            <a:pPr marL="88900" indent="-88900">
              <a:spcBef>
                <a:spcPct val="20000"/>
              </a:spcBef>
              <a:defRPr/>
            </a:pPr>
            <a:r>
              <a:rPr lang="es-MX" sz="1400" dirty="0" smtClean="0">
                <a:solidFill>
                  <a:srgbClr val="003768"/>
                </a:solidFill>
              </a:rPr>
              <a:t>Jalapa </a:t>
            </a:r>
            <a:endParaRPr lang="es-MX" dirty="0" smtClean="0">
              <a:solidFill>
                <a:srgbClr val="003768"/>
              </a:solidFill>
            </a:endParaRPr>
          </a:p>
          <a:p>
            <a:pPr marL="88900" indent="-88900" algn="ctr">
              <a:spcBef>
                <a:spcPct val="20000"/>
              </a:spcBef>
              <a:defRPr/>
            </a:pPr>
            <a:endParaRPr lang="es-MX" dirty="0">
              <a:solidFill>
                <a:srgbClr val="003768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17" t="30000" r="6144" b="25000"/>
          <a:stretch>
            <a:fillRect/>
          </a:stretch>
        </p:blipFill>
        <p:spPr bwMode="auto">
          <a:xfrm>
            <a:off x="491982" y="3789040"/>
            <a:ext cx="1343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3651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085184"/>
            <a:ext cx="1270000" cy="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2 Rectángulo"/>
          <p:cNvSpPr/>
          <p:nvPr/>
        </p:nvSpPr>
        <p:spPr>
          <a:xfrm>
            <a:off x="659448" y="374133"/>
            <a:ext cx="7989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s-MX" sz="3600" b="1" dirty="0">
                <a:solidFill>
                  <a:srgbClr val="003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 Grupo Empresarial Angeles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54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102281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66900" y="1245282"/>
            <a:ext cx="6881633" cy="4404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7" y="620687"/>
            <a:ext cx="8358187" cy="50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048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15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102281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8" descr="C:\Documents and Settings\daniel.salgado\Mis documentos\Otros\logos\Nueva carpeta\VIUDA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104" y="1411589"/>
            <a:ext cx="20875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469104" y="2313642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Grupo</a:t>
            </a:r>
          </a:p>
        </p:txBody>
      </p:sp>
      <p:pic>
        <p:nvPicPr>
          <p:cNvPr id="9" name="Picture 3" descr="C:\Documents and Settings\daniel.salgado\Mis documentos\Otros\logos\Nueva carpeta\GMM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0707" y="1419828"/>
            <a:ext cx="21447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250707" y="235741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GMM Individual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GMM Grupo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Documents and Settings\daniel.salgado\Mis documentos\Otros\logos\Nueva carpeta\AP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3473" y="1411589"/>
            <a:ext cx="21447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363489" y="2357417"/>
            <a:ext cx="2162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Individual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Colectivo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Escolar</a:t>
            </a:r>
          </a:p>
        </p:txBody>
      </p:sp>
      <p:pic>
        <p:nvPicPr>
          <p:cNvPr id="12" name="Picture 2" descr="C:\Documents and Settings\daniel.salgado\Mis documentos\Otros\logos\Nueva carpeta\AUTOSLOG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3052" y="3704494"/>
            <a:ext cx="20986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512885" y="4770351"/>
            <a:ext cx="302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Automóviles Individual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Automóviles Flotilla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7" descr="C:\Documents and Settings\daniel.salgado\Mis documentos\Otros\logos\Nueva carpeta\DA„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8858" y="3704494"/>
            <a:ext cx="20748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4666581" y="4650922"/>
            <a:ext cx="2801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Múltiple Familiar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Múltiple Empresarial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9104" y="483762"/>
            <a:ext cx="812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LINEAS DE NEGOCIO MULTIVA</a:t>
            </a:r>
            <a:endParaRPr lang="es-MX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48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102281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66900" y="1245282"/>
            <a:ext cx="6881633" cy="4404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" y="279400"/>
            <a:ext cx="3979246" cy="55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80623" y="2501900"/>
            <a:ext cx="356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MULTIVA 2015</a:t>
            </a:r>
            <a:endParaRPr lang="es-MX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57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10228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ACTUALIZACIONES</a:t>
            </a:r>
            <a:endParaRPr lang="es-MX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66900" y="1245282"/>
            <a:ext cx="6881633" cy="4404892"/>
          </a:xfrm>
        </p:spPr>
        <p:txBody>
          <a:bodyPr>
            <a:normAutofit lnSpcReduction="10000"/>
          </a:bodyPr>
          <a:lstStyle/>
          <a:p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El pasado 08 JULIO 2015 realizamos la actualización de:</a:t>
            </a:r>
            <a:endParaRPr lang="es-MX" sz="2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/>
            <a:r>
              <a:rPr lang="es-MX" sz="2200" dirty="0" smtClean="0">
                <a:solidFill>
                  <a:schemeClr val="tx2"/>
                </a:solidFill>
                <a:cs typeface="Arial" panose="020B0604020202020204" pitchFamily="34" charset="0"/>
              </a:rPr>
              <a:t>Tarifa </a:t>
            </a:r>
            <a:r>
              <a:rPr lang="es-MX" sz="2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GMMultiva</a:t>
            </a:r>
            <a:endParaRPr lang="es-MX" sz="22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2"/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Nueva Suma Asegurada $ 75,000,000</a:t>
            </a:r>
          </a:p>
          <a:p>
            <a:pPr lvl="2"/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Continuamos manteniendo nuestro deducible mínimo de $5,000 (reducción de $3,000 en pago directo</a:t>
            </a:r>
          </a:p>
          <a:p>
            <a:pPr lvl="2"/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Enfermedades preexistentes</a:t>
            </a:r>
          </a:p>
          <a:p>
            <a:pPr lvl="1"/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Mejoras en Condiciones generales</a:t>
            </a:r>
          </a:p>
          <a:p>
            <a:pPr lvl="1"/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Nueva Solicitud:  Fecha límite de recepción de solicitudes anteriores 20 JUL 2015</a:t>
            </a:r>
          </a:p>
          <a:p>
            <a:pPr lvl="1"/>
            <a:r>
              <a:rPr lang="es-MX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Continuamos con la promoción de “Meses Sin Intereses”</a:t>
            </a:r>
          </a:p>
          <a:p>
            <a:pPr marL="0" indent="0">
              <a:buNone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82" y="3719813"/>
            <a:ext cx="1488655" cy="98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47" y="1834530"/>
            <a:ext cx="1523190" cy="13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6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482" y="43248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GMMultiva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INCLUYE</a:t>
            </a:r>
            <a:endParaRPr lang="es-MX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67423" y="1761900"/>
            <a:ext cx="5788909" cy="4077073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Opciones de Contratación</a:t>
            </a: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Riesgos Deportivos</a:t>
            </a: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Emergencias en el Extranjero</a:t>
            </a: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Cobertura de Maternidad</a:t>
            </a: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Coberturas Opcionales</a:t>
            </a: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Beneficios en Hospital Angeles</a:t>
            </a: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Cobertura Dental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Servicios de Asistencia al Viajero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GM Multiva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80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20614</TotalTime>
  <Words>812</Words>
  <Application>Microsoft Office PowerPoint</Application>
  <PresentationFormat>Presentación en pantalla (4:3)</PresentationFormat>
  <Paragraphs>184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Diseño personalizado</vt:lpstr>
      <vt:lpstr>Presentación de PowerPoint</vt:lpstr>
      <vt:lpstr>Una Historia de Éxito</vt:lpstr>
      <vt:lpstr>GEA: Grupo Empresarial Ángeles</vt:lpstr>
      <vt:lpstr> </vt:lpstr>
      <vt:lpstr> </vt:lpstr>
      <vt:lpstr> </vt:lpstr>
      <vt:lpstr> </vt:lpstr>
      <vt:lpstr> ACTUALIZACIONES</vt:lpstr>
      <vt:lpstr>GMMultiva INCLUYE</vt:lpstr>
      <vt:lpstr>OPCIONES DE CONTRATACION </vt:lpstr>
      <vt:lpstr>Presentación de PowerPoint</vt:lpstr>
      <vt:lpstr>Riesgos Deportivos</vt:lpstr>
      <vt:lpstr>Emergencia en el Extranjero</vt:lpstr>
      <vt:lpstr>Maternidad </vt:lpstr>
      <vt:lpstr>Padecimientos Congénitos </vt:lpstr>
      <vt:lpstr>Periodos de Espera </vt:lpstr>
      <vt:lpstr>Nariz y senos paranasales (Accidente y Enfermedad)</vt:lpstr>
      <vt:lpstr>Coberturas Opcionales con costo</vt:lpstr>
      <vt:lpstr>Coberturas Opcionales con costo</vt:lpstr>
      <vt:lpstr>Coberturas Opcionales con costo</vt:lpstr>
      <vt:lpstr>BENEFICIOS EN HOSPITALES ANGELES</vt:lpstr>
      <vt:lpstr>Hospitales en Convenio Mty</vt:lpstr>
      <vt:lpstr>SERVICIOS INTEGRADOS </vt:lpstr>
      <vt:lpstr>ACTUALIZACIONES</vt:lpstr>
      <vt:lpstr>NUESTRAS OFICINAS</vt:lpstr>
      <vt:lpstr>Gracias </vt:lpstr>
    </vt:vector>
  </TitlesOfParts>
  <Company>Multiva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Rafael Vela Ricalde</dc:creator>
  <cp:lastModifiedBy>Ruben Dario Garcia Montelongo</cp:lastModifiedBy>
  <cp:revision>373</cp:revision>
  <cp:lastPrinted>2015-07-16T19:52:10Z</cp:lastPrinted>
  <dcterms:created xsi:type="dcterms:W3CDTF">2014-11-13T17:08:37Z</dcterms:created>
  <dcterms:modified xsi:type="dcterms:W3CDTF">2015-07-24T14:16:32Z</dcterms:modified>
</cp:coreProperties>
</file>